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65" r:id="rId2"/>
    <p:sldId id="269" r:id="rId3"/>
    <p:sldId id="270" r:id="rId4"/>
    <p:sldId id="272" r:id="rId5"/>
    <p:sldId id="271" r:id="rId6"/>
    <p:sldId id="257" r:id="rId7"/>
    <p:sldId id="258" r:id="rId8"/>
    <p:sldId id="259" r:id="rId9"/>
    <p:sldId id="264" r:id="rId10"/>
    <p:sldId id="262" r:id="rId11"/>
    <p:sldId id="263"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8C6BB-EDE0-48C3-942E-61CD5C7BA663}" type="datetimeFigureOut">
              <a:rPr lang="en-US" smtClean="0"/>
              <a:t>11/10/2018</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E4620-5DAF-4BAE-8DEB-FEE7A039A1DD}" type="slidenum">
              <a:rPr lang="en-US" smtClean="0"/>
              <a:t>‹#›</a:t>
            </a:fld>
            <a:endParaRPr lang="en-US"/>
          </a:p>
        </p:txBody>
      </p:sp>
    </p:spTree>
    <p:extLst>
      <p:ext uri="{BB962C8B-B14F-4D97-AF65-F5344CB8AC3E}">
        <p14:creationId xmlns:p14="http://schemas.microsoft.com/office/powerpoint/2010/main" val="284241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mtClean="0"/>
              <a:t>Meat from furred animals consists of edible lean muscular tissue, connective tissue which is primarily protein based but too tough to be edible, fat, and bones.</a:t>
            </a:r>
          </a:p>
          <a:p>
            <a:pPr eaLnBrk="1" hangingPunct="1">
              <a:lnSpc>
                <a:spcPct val="80000"/>
              </a:lnSpc>
              <a:spcBef>
                <a:spcPct val="0"/>
              </a:spcBef>
            </a:pPr>
            <a:r>
              <a:rPr lang="en-US" smtClean="0"/>
              <a:t>The carcass is divided up into large manageable pieces called </a:t>
            </a:r>
            <a:r>
              <a:rPr lang="en-US" b="1" i="1" smtClean="0"/>
              <a:t>primal cuts</a:t>
            </a:r>
            <a:r>
              <a:rPr lang="en-US" smtClean="0"/>
              <a:t>. The primal cuts are based on musculature and location.  Primal cuts are very rarely cooked whole; rather, they are cut into smaller cuts called </a:t>
            </a:r>
            <a:r>
              <a:rPr lang="en-US" b="1" i="1" smtClean="0"/>
              <a:t>Sub-primal cuts. </a:t>
            </a:r>
            <a:r>
              <a:rPr lang="en-US" smtClean="0"/>
              <a:t>These cuts in turn are cut into even smaller, more manageable portions called fabricated cuts. These are represented by steaks, chops, stew meat, etc.</a:t>
            </a:r>
          </a:p>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chemeClr val="tx1"/>
                </a:solidFill>
                <a:latin typeface="Times New Roman" panose="02020603050405020304" pitchFamily="18" charset="0"/>
              </a:defRPr>
            </a:lvl1pPr>
            <a:lvl2pPr marL="742950" indent="-285750" algn="ctr" eaLnBrk="0" hangingPunct="0">
              <a:defRPr>
                <a:solidFill>
                  <a:schemeClr val="tx1"/>
                </a:solidFill>
                <a:latin typeface="Times New Roman" panose="02020603050405020304" pitchFamily="18" charset="0"/>
              </a:defRPr>
            </a:lvl2pPr>
            <a:lvl3pPr marL="1143000" indent="-228600" algn="ctr" eaLnBrk="0" hangingPunct="0">
              <a:defRPr>
                <a:solidFill>
                  <a:schemeClr val="tx1"/>
                </a:solidFill>
                <a:latin typeface="Times New Roman" panose="02020603050405020304" pitchFamily="18" charset="0"/>
              </a:defRPr>
            </a:lvl3pPr>
            <a:lvl4pPr marL="1600200" indent="-228600" algn="ctr" eaLnBrk="0" hangingPunct="0">
              <a:defRPr>
                <a:solidFill>
                  <a:schemeClr val="tx1"/>
                </a:solidFill>
                <a:latin typeface="Times New Roman" panose="02020603050405020304" pitchFamily="18" charset="0"/>
              </a:defRPr>
            </a:lvl4pPr>
            <a:lvl5pPr marL="2057400" indent="-228600" algn="ctr"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24FB5047-287F-4710-8EFA-2C2EEEA05690}" type="slidenum">
              <a:rPr lang="en-US"/>
              <a:pPr algn="r"/>
              <a:t>10</a:t>
            </a:fld>
            <a:endParaRPr lang="en-US"/>
          </a:p>
        </p:txBody>
      </p:sp>
    </p:spTree>
    <p:extLst>
      <p:ext uri="{BB962C8B-B14F-4D97-AF65-F5344CB8AC3E}">
        <p14:creationId xmlns:p14="http://schemas.microsoft.com/office/powerpoint/2010/main" val="152548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2776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MS PGothic" panose="020B0600070205080204" pitchFamily="34" charset="-128"/>
              </a:endParaRPr>
            </a:p>
          </p:txBody>
        </p:sp>
      </p:grpSp>
      <p:sp>
        <p:nvSpPr>
          <p:cNvPr id="86021"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86025"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7"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fld id="{F62E1292-4F48-4875-BD25-D4151FDAB6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772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A2FFA674-A0F6-4A87-B348-9D9A356610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98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9343177-438C-447F-9B86-5CC69D94A0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330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fld id="{57E12F96-5770-4B53-AFDA-EBD558A2DC5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798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smtClean="0"/>
            </a:lvl1pPr>
          </a:lstStyle>
          <a:p>
            <a:pPr>
              <a:defRPr/>
            </a:pPr>
            <a:fld id="{7600B89D-6AC1-4DED-B6B6-500DF537BF44}" type="slidenum">
              <a:rPr lang="en-US"/>
              <a:pPr>
                <a:defRPr/>
              </a:pPr>
              <a:t>‹#›</a:t>
            </a:fld>
            <a:endParaRPr lang="en-US"/>
          </a:p>
        </p:txBody>
      </p:sp>
    </p:spTree>
    <p:extLst>
      <p:ext uri="{BB962C8B-B14F-4D97-AF65-F5344CB8AC3E}">
        <p14:creationId xmlns:p14="http://schemas.microsoft.com/office/powerpoint/2010/main" val="265090358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396A09B-4E4B-4B2E-BDCF-B8ABFD10DA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793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FC59D17D-0688-49E0-9630-7DD5A5260E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53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0D46387-F000-40D7-9919-3D259F1E49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084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6C076708-BC68-4C49-BC17-B34339A42B9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170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2392D5C3-3B19-454B-AC5F-DB55E1A49A3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48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7AB556F4-4501-4CB4-AA05-B4C3D7A280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02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1EF1954-C1FF-4F4B-8939-3EA189ACD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990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0D151A7D-1624-4DBE-AF1E-411A67EBBB4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024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0"/>
            <a:ext cx="9656233" cy="1981200"/>
            <a:chOff x="0" y="0"/>
            <a:chExt cx="4562" cy="1248"/>
          </a:xfrm>
        </p:grpSpPr>
        <p:sp>
          <p:nvSpPr>
            <p:cNvPr id="849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MS PGothic" panose="020B0600070205080204" pitchFamily="34" charset="-128"/>
              </a:endParaRPr>
            </a:p>
          </p:txBody>
        </p:sp>
      </p:grpSp>
      <p:sp>
        <p:nvSpPr>
          <p:cNvPr id="84997" name="Rectangle 5"/>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8" name="Rectangle 6"/>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9" name="Rectangle 7"/>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ea typeface="+mn-ea"/>
                <a:cs typeface="+mn-cs"/>
              </a:defRPr>
            </a:lvl1pPr>
          </a:lstStyle>
          <a:p>
            <a:pPr fontAlgn="base">
              <a:spcBef>
                <a:spcPct val="0"/>
              </a:spcBef>
              <a:spcAft>
                <a:spcPct val="0"/>
              </a:spcAft>
              <a:defRPr/>
            </a:pPr>
            <a:endParaRPr lang="en-US">
              <a:solidFill>
                <a:srgbClr val="FFFFFF"/>
              </a:solidFill>
            </a:endParaRPr>
          </a:p>
        </p:txBody>
      </p:sp>
      <p:sp>
        <p:nvSpPr>
          <p:cNvPr id="85000" name="Rectangle 8"/>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ea typeface="+mn-ea"/>
                <a:cs typeface="+mn-cs"/>
              </a:defRPr>
            </a:lvl1pPr>
          </a:lstStyle>
          <a:p>
            <a:pPr fontAlgn="base">
              <a:spcBef>
                <a:spcPct val="0"/>
              </a:spcBef>
              <a:spcAft>
                <a:spcPct val="0"/>
              </a:spcAft>
              <a:defRPr/>
            </a:pPr>
            <a:endParaRPr lang="en-US">
              <a:solidFill>
                <a:srgbClr val="FFFFFF"/>
              </a:solidFill>
            </a:endParaRPr>
          </a:p>
        </p:txBody>
      </p:sp>
      <p:sp>
        <p:nvSpPr>
          <p:cNvPr id="85001" name="Rectangle 9"/>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F87D2331-1742-4AFA-B562-CFFB51C21870}" type="slidenum">
              <a:rPr lang="en-US">
                <a:solidFill>
                  <a:srgbClr val="FFFFFF"/>
                </a:solidFill>
                <a:ea typeface="MS PGothic" panose="020B0600070205080204" pitchFamily="34" charset="-128"/>
              </a:rPr>
              <a:pPr fontAlgn="base">
                <a:spcBef>
                  <a:spcPct val="0"/>
                </a:spcBef>
                <a:spcAft>
                  <a:spcPct val="0"/>
                </a:spcAft>
              </a:pPr>
              <a:t>‹#›</a:t>
            </a:fld>
            <a:endParaRPr lang="en-US">
              <a:solidFill>
                <a:srgbClr val="FFFFFF"/>
              </a:solidFill>
              <a:ea typeface="MS PGothic" panose="020B0600070205080204" pitchFamily="34" charset="-128"/>
            </a:endParaRPr>
          </a:p>
        </p:txBody>
      </p:sp>
    </p:spTree>
    <p:extLst>
      <p:ext uri="{BB962C8B-B14F-4D97-AF65-F5344CB8AC3E}">
        <p14:creationId xmlns:p14="http://schemas.microsoft.com/office/powerpoint/2010/main" val="2582279410"/>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6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Meat</a:t>
            </a:r>
            <a:endParaRPr lang="en-CA" dirty="0"/>
          </a:p>
        </p:txBody>
      </p:sp>
      <p:sp>
        <p:nvSpPr>
          <p:cNvPr id="3" name="Content Placeholder 2"/>
          <p:cNvSpPr>
            <a:spLocks noGrp="1"/>
          </p:cNvSpPr>
          <p:nvPr>
            <p:ph idx="1"/>
          </p:nvPr>
        </p:nvSpPr>
        <p:spPr>
          <a:xfrm>
            <a:off x="0" y="1600200"/>
            <a:ext cx="10972800" cy="5257800"/>
          </a:xfrm>
        </p:spPr>
        <p:txBody>
          <a:bodyPr>
            <a:normAutofit fontScale="92500"/>
          </a:bodyPr>
          <a:lstStyle/>
          <a:p>
            <a:pPr hangingPunct="0">
              <a:lnSpc>
                <a:spcPct val="150000"/>
              </a:lnSpc>
              <a:buFont typeface="Wingdings" panose="05000000000000000000" pitchFamily="2" charset="2"/>
              <a:buChar char="Ø"/>
            </a:pPr>
            <a:r>
              <a:rPr lang="en-CA" dirty="0"/>
              <a:t> </a:t>
            </a:r>
            <a:r>
              <a:rPr lang="en-US" sz="2600" dirty="0" smtClean="0">
                <a:effectLst/>
              </a:rPr>
              <a:t>Beef-   cattle </a:t>
            </a:r>
            <a:r>
              <a:rPr lang="en-US" sz="2600" dirty="0">
                <a:effectLst/>
              </a:rPr>
              <a:t>over 1 year of age </a:t>
            </a:r>
            <a:r>
              <a:rPr lang="en-US" sz="2600" dirty="0" smtClean="0">
                <a:effectLst/>
              </a:rPr>
              <a:t> </a:t>
            </a:r>
          </a:p>
          <a:p>
            <a:pPr>
              <a:lnSpc>
                <a:spcPct val="150000"/>
              </a:lnSpc>
              <a:buFont typeface="Wingdings" panose="05000000000000000000" pitchFamily="2" charset="2"/>
              <a:buChar char="Ø"/>
            </a:pPr>
            <a:r>
              <a:rPr lang="en-US" sz="2600" dirty="0">
                <a:effectLst/>
              </a:rPr>
              <a:t>Veal-    meat from very young calves, usually less than 3 months of </a:t>
            </a:r>
            <a:r>
              <a:rPr lang="en-US" sz="2600" dirty="0" smtClean="0">
                <a:effectLst/>
              </a:rPr>
              <a:t>age</a:t>
            </a:r>
          </a:p>
          <a:p>
            <a:pPr>
              <a:lnSpc>
                <a:spcPct val="150000"/>
              </a:lnSpc>
              <a:buFont typeface="Wingdings" panose="05000000000000000000" pitchFamily="2" charset="2"/>
              <a:buChar char="Ø"/>
            </a:pPr>
            <a:r>
              <a:rPr lang="en-US" sz="2600" dirty="0">
                <a:effectLst/>
              </a:rPr>
              <a:t>Mutton-older sheep over 1 year of age </a:t>
            </a:r>
          </a:p>
          <a:p>
            <a:pPr hangingPunct="0">
              <a:lnSpc>
                <a:spcPct val="150000"/>
              </a:lnSpc>
              <a:buFont typeface="Wingdings" panose="05000000000000000000" pitchFamily="2" charset="2"/>
              <a:buChar char="Ø"/>
            </a:pPr>
            <a:r>
              <a:rPr lang="en-US" sz="2600" dirty="0" smtClean="0">
                <a:effectLst/>
              </a:rPr>
              <a:t>Lamb- young </a:t>
            </a:r>
            <a:r>
              <a:rPr lang="en-US" sz="2600" dirty="0">
                <a:effectLst/>
              </a:rPr>
              <a:t>sheep under 1 year of </a:t>
            </a:r>
            <a:r>
              <a:rPr lang="en-US" sz="2600" dirty="0" smtClean="0">
                <a:effectLst/>
              </a:rPr>
              <a:t>age</a:t>
            </a:r>
            <a:endParaRPr lang="en-US" sz="2600" dirty="0">
              <a:effectLst/>
            </a:endParaRPr>
          </a:p>
          <a:p>
            <a:pPr>
              <a:lnSpc>
                <a:spcPct val="150000"/>
              </a:lnSpc>
              <a:buFont typeface="Wingdings" panose="05000000000000000000" pitchFamily="2" charset="2"/>
              <a:buChar char="Ø"/>
            </a:pPr>
            <a:r>
              <a:rPr lang="en-CA" sz="2600" dirty="0" err="1" smtClean="0">
                <a:effectLst/>
              </a:rPr>
              <a:t>Chevon</a:t>
            </a:r>
            <a:r>
              <a:rPr lang="en-CA" sz="2600" dirty="0" smtClean="0">
                <a:effectLst/>
              </a:rPr>
              <a:t>- meat </a:t>
            </a:r>
            <a:r>
              <a:rPr lang="en-CA" sz="2600" dirty="0">
                <a:effectLst/>
              </a:rPr>
              <a:t>from mature </a:t>
            </a:r>
            <a:r>
              <a:rPr lang="en-CA" sz="2600" dirty="0" smtClean="0">
                <a:effectLst/>
              </a:rPr>
              <a:t>goats</a:t>
            </a:r>
          </a:p>
          <a:p>
            <a:pPr>
              <a:lnSpc>
                <a:spcPct val="150000"/>
              </a:lnSpc>
              <a:buFont typeface="Wingdings" panose="05000000000000000000" pitchFamily="2" charset="2"/>
              <a:buChar char="Ø"/>
            </a:pPr>
            <a:r>
              <a:rPr lang="en-CA" sz="2600" dirty="0" err="1" smtClean="0">
                <a:effectLst/>
              </a:rPr>
              <a:t>Cabrito</a:t>
            </a:r>
            <a:r>
              <a:rPr lang="en-CA" sz="2600" dirty="0" smtClean="0">
                <a:effectLst/>
              </a:rPr>
              <a:t>- meat </a:t>
            </a:r>
            <a:r>
              <a:rPr lang="en-CA" sz="2600" dirty="0">
                <a:effectLst/>
              </a:rPr>
              <a:t>from young goats</a:t>
            </a:r>
          </a:p>
          <a:p>
            <a:pPr>
              <a:buFont typeface="Wingdings" panose="05000000000000000000" pitchFamily="2" charset="2"/>
              <a:buChar char="Ø"/>
            </a:pPr>
            <a:r>
              <a:rPr lang="en-US" sz="2600" dirty="0">
                <a:effectLst/>
              </a:rPr>
              <a:t>Variety Meats-organ meats including liver, kidney, heart, tongue, tripe (stomach), brains, sweetbreads (thymus gland</a:t>
            </a:r>
            <a:r>
              <a:rPr lang="en-US" sz="2600" dirty="0" smtClean="0">
                <a:effectLst/>
              </a:rPr>
              <a:t>)</a:t>
            </a:r>
            <a:endParaRPr lang="en-CA" sz="2600" dirty="0">
              <a:effectLst/>
            </a:endParaRPr>
          </a:p>
          <a:p>
            <a:pPr hangingPunct="0"/>
            <a:endParaRPr lang="en-CA" dirty="0">
              <a:effectLst/>
            </a:endParaRPr>
          </a:p>
          <a:p>
            <a:endParaRPr lang="en-CA" dirty="0"/>
          </a:p>
        </p:txBody>
      </p:sp>
    </p:spTree>
    <p:extLst>
      <p:ext uri="{BB962C8B-B14F-4D97-AF65-F5344CB8AC3E}">
        <p14:creationId xmlns:p14="http://schemas.microsoft.com/office/powerpoint/2010/main" val="22299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pPr eaLnBrk="1" hangingPunct="1"/>
            <a:r>
              <a:rPr lang="en-US" sz="4000" b="1"/>
              <a:t>Muscle composition</a:t>
            </a:r>
            <a:r>
              <a:rPr lang="en-US" sz="4000"/>
              <a:t> </a:t>
            </a:r>
            <a:br>
              <a:rPr lang="en-US" sz="4000"/>
            </a:br>
            <a:r>
              <a:rPr lang="en-US" sz="3600"/>
              <a:t>Why some cuts tender and some are tough.</a:t>
            </a:r>
          </a:p>
        </p:txBody>
      </p:sp>
      <p:pic>
        <p:nvPicPr>
          <p:cNvPr id="2" name="صورة 1"/>
          <p:cNvPicPr>
            <a:picLocks noChangeAspect="1"/>
          </p:cNvPicPr>
          <p:nvPr/>
        </p:nvPicPr>
        <p:blipFill>
          <a:blip r:embed="rId3">
            <a:clrChange>
              <a:clrFrom>
                <a:srgbClr val="FFFFFF"/>
              </a:clrFrom>
              <a:clrTo>
                <a:srgbClr val="FFFFFF">
                  <a:alpha val="0"/>
                </a:srgbClr>
              </a:clrTo>
            </a:clrChange>
          </a:blip>
          <a:stretch>
            <a:fillRect/>
          </a:stretch>
        </p:blipFill>
        <p:spPr>
          <a:xfrm>
            <a:off x="982352" y="1690087"/>
            <a:ext cx="10227296" cy="4785775"/>
          </a:xfrm>
          <a:prstGeom prst="rect">
            <a:avLst/>
          </a:prstGeom>
        </p:spPr>
      </p:pic>
    </p:spTree>
    <p:extLst>
      <p:ext uri="{BB962C8B-B14F-4D97-AF65-F5344CB8AC3E}">
        <p14:creationId xmlns:p14="http://schemas.microsoft.com/office/powerpoint/2010/main" val="2294585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gn="ctr" eaLnBrk="1" hangingPunct="1"/>
            <a:r>
              <a:rPr lang="en-US" sz="4000"/>
              <a:t>How can you tell a tender cut from a tough one before cooking?</a:t>
            </a:r>
          </a:p>
        </p:txBody>
      </p:sp>
      <p:sp>
        <p:nvSpPr>
          <p:cNvPr id="11267" name="Rectangle 3"/>
          <p:cNvSpPr>
            <a:spLocks noGrp="1" noChangeArrowheads="1"/>
          </p:cNvSpPr>
          <p:nvPr>
            <p:ph idx="1"/>
          </p:nvPr>
        </p:nvSpPr>
        <p:spPr/>
        <p:txBody>
          <a:bodyPr/>
          <a:lstStyle/>
          <a:p>
            <a:pPr eaLnBrk="1" hangingPunct="1"/>
            <a:endParaRPr lang="en-US" smtClean="0"/>
          </a:p>
          <a:p>
            <a:pPr eaLnBrk="1" hangingPunct="1"/>
            <a:r>
              <a:rPr lang="en-US" smtClean="0"/>
              <a:t>Location on carcass dictates tough or tenderness from actual muscle usage.</a:t>
            </a:r>
          </a:p>
          <a:p>
            <a:pPr eaLnBrk="1" hangingPunct="1"/>
            <a:r>
              <a:rPr lang="en-US" smtClean="0"/>
              <a:t>Length of fibers</a:t>
            </a:r>
          </a:p>
          <a:p>
            <a:pPr lvl="1" eaLnBrk="1" hangingPunct="1"/>
            <a:r>
              <a:rPr lang="en-US" smtClean="0"/>
              <a:t>short= tender</a:t>
            </a:r>
          </a:p>
          <a:p>
            <a:pPr lvl="1" eaLnBrk="1" hangingPunct="1"/>
            <a:r>
              <a:rPr lang="en-US" smtClean="0"/>
              <a:t>long and stringy=tough</a:t>
            </a:r>
          </a:p>
          <a:p>
            <a:pPr eaLnBrk="1" hangingPunct="1"/>
            <a:r>
              <a:rPr lang="en-US" smtClean="0"/>
              <a:t>Amount of intramuscular fat or marbling.</a:t>
            </a:r>
          </a:p>
        </p:txBody>
      </p:sp>
    </p:spTree>
    <p:extLst>
      <p:ext uri="{BB962C8B-B14F-4D97-AF65-F5344CB8AC3E}">
        <p14:creationId xmlns:p14="http://schemas.microsoft.com/office/powerpoint/2010/main" val="2551602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3600" u="sng" dirty="0">
                <a:latin typeface="Times New Roman" panose="02020603050405020304" pitchFamily="18" charset="0"/>
              </a:rPr>
              <a:t>Types of Inspection and Tags</a:t>
            </a:r>
          </a:p>
        </p:txBody>
      </p:sp>
      <p:sp>
        <p:nvSpPr>
          <p:cNvPr id="19459" name="Rectangle 3"/>
          <p:cNvSpPr>
            <a:spLocks noGrp="1" noChangeArrowheads="1"/>
          </p:cNvSpPr>
          <p:nvPr>
            <p:ph type="body" sz="half" idx="1"/>
          </p:nvPr>
        </p:nvSpPr>
        <p:spPr>
          <a:xfrm>
            <a:off x="0" y="1417638"/>
            <a:ext cx="10877266" cy="5440362"/>
          </a:xfrm>
        </p:spPr>
        <p:txBody>
          <a:bodyPr>
            <a:normAutofit/>
          </a:bodyPr>
          <a:lstStyle/>
          <a:p>
            <a:pPr eaLnBrk="1" hangingPunct="1">
              <a:buFont typeface="Wingdings" panose="05000000000000000000" pitchFamily="2" charset="2"/>
              <a:buChar char="q"/>
            </a:pPr>
            <a:r>
              <a:rPr lang="en-US" sz="2000" dirty="0" smtClean="0">
                <a:latin typeface="Times New Roman" panose="02020603050405020304" pitchFamily="18" charset="0"/>
              </a:rPr>
              <a:t> Postmortem </a:t>
            </a:r>
            <a:r>
              <a:rPr lang="en-US" sz="2000" dirty="0">
                <a:latin typeface="Times New Roman" panose="02020603050405020304" pitchFamily="18" charset="0"/>
              </a:rPr>
              <a:t>Inspection – After death</a:t>
            </a:r>
          </a:p>
          <a:p>
            <a:pPr lvl="1" eaLnBrk="1" hangingPunct="1">
              <a:buFont typeface="Wingdings" panose="05000000000000000000" pitchFamily="2" charset="2"/>
              <a:buChar char="q"/>
            </a:pPr>
            <a:endParaRPr lang="en-US" sz="1800" dirty="0">
              <a:latin typeface="Times New Roman" panose="02020603050405020304" pitchFamily="18" charset="0"/>
            </a:endParaRPr>
          </a:p>
          <a:p>
            <a:pPr lvl="1">
              <a:buFont typeface="Wingdings" panose="05000000000000000000" pitchFamily="2" charset="2"/>
              <a:buChar char="Ø"/>
            </a:pPr>
            <a:r>
              <a:rPr lang="en-US" sz="1800" dirty="0">
                <a:latin typeface="Times New Roman" panose="02020603050405020304" pitchFamily="18" charset="0"/>
              </a:rPr>
              <a:t> </a:t>
            </a:r>
            <a:r>
              <a:rPr lang="en-US" sz="1800" dirty="0" smtClean="0">
                <a:latin typeface="Times New Roman" panose="02020603050405020304" pitchFamily="18" charset="0"/>
              </a:rPr>
              <a:t>Inspected </a:t>
            </a:r>
            <a:r>
              <a:rPr lang="en-US" sz="1800" dirty="0">
                <a:latin typeface="Times New Roman" panose="02020603050405020304" pitchFamily="18" charset="0"/>
              </a:rPr>
              <a:t>and Passed</a:t>
            </a:r>
          </a:p>
          <a:p>
            <a:pPr lvl="2">
              <a:buFont typeface="Wingdings" panose="05000000000000000000" pitchFamily="2" charset="2"/>
              <a:buChar char="v"/>
            </a:pPr>
            <a:r>
              <a:rPr lang="en-US" sz="1600" dirty="0">
                <a:latin typeface="Times New Roman" panose="02020603050405020304" pitchFamily="18" charset="0"/>
              </a:rPr>
              <a:t>Good for consumption as a raw product</a:t>
            </a:r>
          </a:p>
          <a:p>
            <a:pPr lvl="1" eaLnBrk="1" hangingPunct="1">
              <a:buFont typeface="Wingdings" panose="05000000000000000000" pitchFamily="2" charset="2"/>
              <a:buChar char="q"/>
            </a:pPr>
            <a:endParaRPr lang="en-US" sz="1800" dirty="0">
              <a:latin typeface="Times New Roman" panose="02020603050405020304" pitchFamily="18" charset="0"/>
            </a:endParaRPr>
          </a:p>
          <a:p>
            <a:pPr lvl="1">
              <a:buFont typeface="Wingdings" panose="05000000000000000000" pitchFamily="2" charset="2"/>
              <a:buChar char="Ø"/>
            </a:pPr>
            <a:r>
              <a:rPr lang="en-US" sz="1800" dirty="0">
                <a:latin typeface="Times New Roman" panose="02020603050405020304" pitchFamily="18" charset="0"/>
              </a:rPr>
              <a:t> </a:t>
            </a:r>
            <a:r>
              <a:rPr lang="en-US" sz="1800" dirty="0" smtClean="0">
                <a:latin typeface="Times New Roman" panose="02020603050405020304" pitchFamily="18" charset="0"/>
              </a:rPr>
              <a:t>Condemned</a:t>
            </a:r>
            <a:endParaRPr lang="en-US" sz="1800" dirty="0">
              <a:latin typeface="Times New Roman" panose="02020603050405020304" pitchFamily="18" charset="0"/>
            </a:endParaRPr>
          </a:p>
          <a:p>
            <a:pPr lvl="2">
              <a:buFont typeface="Wingdings" panose="05000000000000000000" pitchFamily="2" charset="2"/>
              <a:buChar char="v"/>
            </a:pPr>
            <a:r>
              <a:rPr lang="en-US" sz="1600" dirty="0">
                <a:latin typeface="Times New Roman" panose="02020603050405020304" pitchFamily="18" charset="0"/>
              </a:rPr>
              <a:t>Whole carcass or parts are tanked</a:t>
            </a:r>
          </a:p>
          <a:p>
            <a:pPr lvl="2">
              <a:buFont typeface="Wingdings" panose="05000000000000000000" pitchFamily="2" charset="2"/>
              <a:buChar char="Ø"/>
            </a:pPr>
            <a:endParaRPr lang="en-US" sz="1600" dirty="0">
              <a:latin typeface="Times New Roman" panose="02020603050405020304" pitchFamily="18" charset="0"/>
            </a:endParaRPr>
          </a:p>
          <a:p>
            <a:pPr lvl="1">
              <a:buFont typeface="Wingdings" panose="05000000000000000000" pitchFamily="2" charset="2"/>
              <a:buChar char="Ø"/>
            </a:pPr>
            <a:r>
              <a:rPr lang="en-US" sz="1800" dirty="0">
                <a:latin typeface="Times New Roman" panose="02020603050405020304" pitchFamily="18" charset="0"/>
              </a:rPr>
              <a:t> </a:t>
            </a:r>
            <a:r>
              <a:rPr lang="en-US" sz="1800" dirty="0" smtClean="0">
                <a:latin typeface="Times New Roman" panose="02020603050405020304" pitchFamily="18" charset="0"/>
              </a:rPr>
              <a:t>Retained</a:t>
            </a:r>
            <a:endParaRPr lang="en-US" sz="1800" dirty="0">
              <a:latin typeface="Times New Roman" panose="02020603050405020304" pitchFamily="18" charset="0"/>
            </a:endParaRPr>
          </a:p>
          <a:p>
            <a:pPr lvl="2">
              <a:buFont typeface="Wingdings" panose="05000000000000000000" pitchFamily="2" charset="2"/>
              <a:buChar char="v"/>
            </a:pPr>
            <a:r>
              <a:rPr lang="en-US" sz="1600" dirty="0">
                <a:latin typeface="Times New Roman" panose="02020603050405020304" pitchFamily="18" charset="0"/>
              </a:rPr>
              <a:t>Railed off for more inspection</a:t>
            </a:r>
          </a:p>
          <a:p>
            <a:pPr lvl="2">
              <a:buFont typeface="Wingdings" panose="05000000000000000000" pitchFamily="2" charset="2"/>
              <a:buChar char="Ø"/>
            </a:pPr>
            <a:endParaRPr lang="en-US" sz="1600" dirty="0">
              <a:latin typeface="Times New Roman" panose="02020603050405020304" pitchFamily="18" charset="0"/>
            </a:endParaRPr>
          </a:p>
          <a:p>
            <a:pPr lvl="1">
              <a:buFont typeface="Wingdings" panose="05000000000000000000" pitchFamily="2" charset="2"/>
              <a:buChar char="Ø"/>
            </a:pPr>
            <a:r>
              <a:rPr lang="en-US" sz="1800" dirty="0">
                <a:latin typeface="Times New Roman" panose="02020603050405020304" pitchFamily="18" charset="0"/>
              </a:rPr>
              <a:t> </a:t>
            </a:r>
            <a:r>
              <a:rPr lang="en-US" sz="1800" dirty="0" smtClean="0">
                <a:latin typeface="Times New Roman" panose="02020603050405020304" pitchFamily="18" charset="0"/>
              </a:rPr>
              <a:t>Passed </a:t>
            </a:r>
            <a:r>
              <a:rPr lang="en-US" sz="1800" dirty="0">
                <a:latin typeface="Times New Roman" panose="02020603050405020304" pitchFamily="18" charset="0"/>
              </a:rPr>
              <a:t>for cooking</a:t>
            </a:r>
          </a:p>
          <a:p>
            <a:pPr lvl="2">
              <a:buFont typeface="Wingdings" panose="05000000000000000000" pitchFamily="2" charset="2"/>
              <a:buChar char="v"/>
            </a:pPr>
            <a:r>
              <a:rPr lang="en-US" sz="1600" dirty="0">
                <a:latin typeface="Times New Roman" panose="02020603050405020304" pitchFamily="18" charset="0"/>
              </a:rPr>
              <a:t>Re-inspect and if acceptable must be cooked prior to </a:t>
            </a:r>
            <a:r>
              <a:rPr lang="en-US" sz="1600" dirty="0" smtClean="0">
                <a:latin typeface="Times New Roman" panose="02020603050405020304" pitchFamily="18" charset="0"/>
              </a:rPr>
              <a:t>shipment</a:t>
            </a:r>
          </a:p>
          <a:p>
            <a:pPr lvl="2">
              <a:buFont typeface="Wingdings" panose="05000000000000000000" pitchFamily="2" charset="2"/>
              <a:buChar char="Ø"/>
            </a:pPr>
            <a:endParaRPr lang="en-US" sz="1600" dirty="0" smtClean="0">
              <a:latin typeface="Times New Roman" panose="02020603050405020304" pitchFamily="18" charset="0"/>
            </a:endParaRPr>
          </a:p>
          <a:p>
            <a:pPr lvl="1">
              <a:buFont typeface="Wingdings" panose="05000000000000000000" pitchFamily="2" charset="2"/>
              <a:buChar char="Ø"/>
            </a:pPr>
            <a:r>
              <a:rPr lang="en-US" sz="1600" dirty="0" smtClean="0">
                <a:solidFill>
                  <a:prstClr val="black"/>
                </a:solidFill>
                <a:latin typeface="Times New Roman" panose="02020603050405020304" pitchFamily="18" charset="0"/>
              </a:rPr>
              <a:t>  </a:t>
            </a:r>
            <a:r>
              <a:rPr lang="en-US" sz="1800" dirty="0" smtClean="0">
                <a:latin typeface="Times New Roman" panose="02020603050405020304" pitchFamily="18" charset="0"/>
              </a:rPr>
              <a:t>Re-inspection</a:t>
            </a:r>
            <a:endParaRPr lang="en-US" sz="1800" dirty="0">
              <a:latin typeface="Times New Roman" panose="02020603050405020304" pitchFamily="18" charset="0"/>
            </a:endParaRPr>
          </a:p>
          <a:p>
            <a:pPr lvl="2">
              <a:buFont typeface="Wingdings" panose="05000000000000000000" pitchFamily="2" charset="2"/>
              <a:buChar char="v"/>
            </a:pPr>
            <a:r>
              <a:rPr lang="en-US" sz="1600" dirty="0">
                <a:latin typeface="Times New Roman" panose="02020603050405020304" pitchFamily="18" charset="0"/>
              </a:rPr>
              <a:t>Any product at any time can be re-inspected</a:t>
            </a:r>
          </a:p>
          <a:p>
            <a:pPr lvl="2">
              <a:buFont typeface="Wingdings" panose="05000000000000000000" pitchFamily="2" charset="2"/>
              <a:buChar char="v"/>
            </a:pPr>
            <a:r>
              <a:rPr lang="en-US" sz="1600" dirty="0">
                <a:latin typeface="Times New Roman" panose="02020603050405020304" pitchFamily="18" charset="0"/>
              </a:rPr>
              <a:t>Safety net for strange occurrences</a:t>
            </a:r>
          </a:p>
          <a:p>
            <a:pPr lvl="3">
              <a:buFont typeface="Wingdings" panose="05000000000000000000" pitchFamily="2" charset="2"/>
              <a:buChar char="v"/>
            </a:pPr>
            <a:endParaRPr lang="en-US" sz="1400" dirty="0">
              <a:latin typeface="Times New Roman" panose="02020603050405020304" pitchFamily="18" charset="0"/>
            </a:endParaRPr>
          </a:p>
        </p:txBody>
      </p:sp>
      <p:pic>
        <p:nvPicPr>
          <p:cNvPr id="2" name="صورة 1"/>
          <p:cNvPicPr>
            <a:picLocks noChangeAspect="1"/>
          </p:cNvPicPr>
          <p:nvPr/>
        </p:nvPicPr>
        <p:blipFill>
          <a:blip r:embed="rId2"/>
          <a:stretch>
            <a:fillRect/>
          </a:stretch>
        </p:blipFill>
        <p:spPr>
          <a:xfrm>
            <a:off x="8147713" y="1417638"/>
            <a:ext cx="2897875" cy="4503750"/>
          </a:xfrm>
          <a:prstGeom prst="rect">
            <a:avLst/>
          </a:prstGeom>
        </p:spPr>
      </p:pic>
    </p:spTree>
    <p:extLst>
      <p:ext uri="{BB962C8B-B14F-4D97-AF65-F5344CB8AC3E}">
        <p14:creationId xmlns:p14="http://schemas.microsoft.com/office/powerpoint/2010/main" val="143267602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sz="quarter" idx="1"/>
          </p:nvPr>
        </p:nvSpPr>
        <p:spPr>
          <a:xfrm>
            <a:off x="0" y="1446663"/>
            <a:ext cx="12192000" cy="5411337"/>
          </a:xfrm>
        </p:spPr>
        <p:txBody>
          <a:bodyPr/>
          <a:lstStyle/>
          <a:p>
            <a:pPr algn="just">
              <a:lnSpc>
                <a:spcPct val="125000"/>
              </a:lnSpc>
            </a:pPr>
            <a:r>
              <a:rPr lang="en-US" sz="1800" b="1" dirty="0" smtClean="0"/>
              <a:t>Routine </a:t>
            </a:r>
            <a:r>
              <a:rPr lang="en-US" sz="1800" b="1" dirty="0"/>
              <a:t>postmortem examination of a carcass should be carried out as soon as possible after the completion of dressing in order to detect any abnormalities so that products only conditionally fit for human consumption are not passed as food. All organs and carcass portions should be kept together and correlated for inspection before they are remove from the </a:t>
            </a:r>
            <a:r>
              <a:rPr lang="en-US" sz="1800" b="1"/>
              <a:t>slaughter </a:t>
            </a:r>
            <a:r>
              <a:rPr lang="en-US" sz="1800" b="1" smtClean="0"/>
              <a:t>floor</a:t>
            </a:r>
            <a:endParaRPr lang="en-US" sz="1800" b="1" dirty="0" smtClean="0"/>
          </a:p>
          <a:p>
            <a:pPr algn="just">
              <a:lnSpc>
                <a:spcPct val="125000"/>
              </a:lnSpc>
            </a:pPr>
            <a:r>
              <a:rPr lang="en-US" sz="1800" b="1" dirty="0" smtClean="0"/>
              <a:t>Postmortem </a:t>
            </a:r>
            <a:r>
              <a:rPr lang="en-US" sz="1800" b="1" dirty="0"/>
              <a:t>inspection should provide necessary information for the scientific </a:t>
            </a:r>
            <a:r>
              <a:rPr lang="en-US" sz="1800" b="1" dirty="0" smtClean="0"/>
              <a:t>evaluation </a:t>
            </a:r>
            <a:r>
              <a:rPr lang="en-US" sz="1800" b="1" dirty="0"/>
              <a:t>of pathological lesions </a:t>
            </a:r>
            <a:r>
              <a:rPr lang="en-US" sz="1800" b="1" dirty="0" smtClean="0"/>
              <a:t>of meat. Professional </a:t>
            </a:r>
            <a:r>
              <a:rPr lang="en-US" sz="1800" b="1" dirty="0"/>
              <a:t>and technical knowledge must be fully utilized by</a:t>
            </a:r>
            <a:r>
              <a:rPr lang="en-US" sz="1800" b="1" dirty="0" smtClean="0"/>
              <a:t>:</a:t>
            </a:r>
          </a:p>
          <a:p>
            <a:pPr algn="just"/>
            <a:endParaRPr lang="en-US" sz="1800" b="1" dirty="0"/>
          </a:p>
          <a:p>
            <a:pPr marL="285750" indent="-285750" algn="just">
              <a:buFont typeface="Wingdings" panose="05000000000000000000" pitchFamily="2" charset="2"/>
              <a:buChar char="q"/>
            </a:pPr>
            <a:r>
              <a:rPr lang="en-US" sz="1800" b="1" dirty="0" smtClean="0">
                <a:effectLst/>
              </a:rPr>
              <a:t>viewing</a:t>
            </a:r>
            <a:r>
              <a:rPr lang="en-US" sz="1800" b="1" dirty="0">
                <a:effectLst/>
              </a:rPr>
              <a:t>, incision, palpation and olfaction techniques.</a:t>
            </a:r>
          </a:p>
          <a:p>
            <a:pPr marL="285750" indent="-285750" algn="just">
              <a:buFont typeface="Wingdings" panose="05000000000000000000" pitchFamily="2" charset="2"/>
              <a:buChar char="q"/>
            </a:pPr>
            <a:r>
              <a:rPr lang="en-US" sz="1800" b="1" dirty="0" smtClean="0">
                <a:effectLst/>
              </a:rPr>
              <a:t>classifying </a:t>
            </a:r>
            <a:r>
              <a:rPr lang="en-US" sz="1800" b="1" dirty="0">
                <a:effectLst/>
              </a:rPr>
              <a:t>the lesions into one of two major categories - acute or chronic.</a:t>
            </a:r>
          </a:p>
          <a:p>
            <a:pPr marL="285750" indent="-285750" algn="just">
              <a:buFont typeface="Wingdings" panose="05000000000000000000" pitchFamily="2" charset="2"/>
              <a:buChar char="q"/>
            </a:pPr>
            <a:r>
              <a:rPr lang="en-US" sz="1800" b="1" dirty="0" smtClean="0">
                <a:effectLst/>
              </a:rPr>
              <a:t>condition </a:t>
            </a:r>
            <a:r>
              <a:rPr lang="en-US" sz="1800" b="1" dirty="0">
                <a:effectLst/>
              </a:rPr>
              <a:t>is localized or generalized, and the extent of systemic changes in other organs or tissues.</a:t>
            </a:r>
          </a:p>
          <a:p>
            <a:pPr marL="285750" indent="-285750" algn="just">
              <a:buFont typeface="Wingdings" panose="05000000000000000000" pitchFamily="2" charset="2"/>
              <a:buChar char="q"/>
            </a:pPr>
            <a:r>
              <a:rPr lang="en-US" sz="1800" b="1" dirty="0" smtClean="0">
                <a:effectLst/>
              </a:rPr>
              <a:t> determine </a:t>
            </a:r>
            <a:r>
              <a:rPr lang="en-US" sz="1800" b="1" dirty="0">
                <a:effectLst/>
              </a:rPr>
              <a:t>the significance of primary and systemic pathological lesions and their relevance to </a:t>
            </a:r>
            <a:r>
              <a:rPr lang="en-US" sz="1800" b="1" dirty="0" smtClean="0">
                <a:effectLst/>
              </a:rPr>
              <a:t>major organs </a:t>
            </a:r>
            <a:r>
              <a:rPr lang="en-US" sz="1800" b="1" dirty="0">
                <a:effectLst/>
              </a:rPr>
              <a:t>and systems, particularly the liver, kidneys, heart, spleen and lymphatic system.</a:t>
            </a:r>
          </a:p>
          <a:p>
            <a:pPr marL="285750" indent="-285750" algn="just">
              <a:buFont typeface="Wingdings" panose="05000000000000000000" pitchFamily="2" charset="2"/>
              <a:buChar char="q"/>
            </a:pPr>
            <a:r>
              <a:rPr lang="en-US" sz="1800" b="1" dirty="0" smtClean="0">
                <a:effectLst/>
              </a:rPr>
              <a:t>coordinating </a:t>
            </a:r>
            <a:r>
              <a:rPr lang="en-US" sz="1800" b="1" dirty="0">
                <a:effectLst/>
              </a:rPr>
              <a:t>all the components of </a:t>
            </a:r>
            <a:r>
              <a:rPr lang="en-US" sz="1800" b="1" dirty="0" smtClean="0">
                <a:effectLst/>
              </a:rPr>
              <a:t>ante mortem </a:t>
            </a:r>
            <a:r>
              <a:rPr lang="en-US" sz="1800" b="1" dirty="0">
                <a:effectLst/>
              </a:rPr>
              <a:t>and postmortem findings to make a final diagnosis.</a:t>
            </a:r>
          </a:p>
          <a:p>
            <a:pPr marL="285750" indent="-285750" algn="just">
              <a:buFont typeface="Wingdings" panose="05000000000000000000" pitchFamily="2" charset="2"/>
              <a:buChar char="q"/>
            </a:pPr>
            <a:r>
              <a:rPr lang="en-US" sz="1800" b="1" dirty="0" smtClean="0">
                <a:effectLst/>
              </a:rPr>
              <a:t>submitting </a:t>
            </a:r>
            <a:r>
              <a:rPr lang="en-US" sz="1800" b="1" dirty="0">
                <a:effectLst/>
              </a:rPr>
              <a:t>the samples to the laboratory for diagnostic support, if abattoir has holding and refrigeration facilities for c</a:t>
            </a:r>
            <a:r>
              <a:rPr lang="en-US" sz="1800" b="1" dirty="0"/>
              <a:t>arcasses under detention</a:t>
            </a:r>
          </a:p>
          <a:p>
            <a:pPr algn="just"/>
            <a:endParaRPr lang="en-US" sz="1800" dirty="0"/>
          </a:p>
        </p:txBody>
      </p:sp>
      <p:sp>
        <p:nvSpPr>
          <p:cNvPr id="3" name="عنوان 2"/>
          <p:cNvSpPr>
            <a:spLocks noGrp="1"/>
          </p:cNvSpPr>
          <p:nvPr>
            <p:ph type="ctrTitle" sz="quarter"/>
          </p:nvPr>
        </p:nvSpPr>
        <p:spPr>
          <a:xfrm>
            <a:off x="0" y="40944"/>
            <a:ext cx="12192000" cy="1736725"/>
          </a:xfrm>
        </p:spPr>
        <p:txBody>
          <a:bodyPr>
            <a:normAutofit fontScale="90000"/>
          </a:bodyPr>
          <a:lstStyle/>
          <a:p>
            <a:r>
              <a:rPr lang="en-US" dirty="0"/>
              <a:t>Postmortem inspection</a:t>
            </a:r>
            <a:br>
              <a:rPr lang="en-US" dirty="0"/>
            </a:br>
            <a:endParaRPr lang="en-US" dirty="0"/>
          </a:p>
        </p:txBody>
      </p:sp>
    </p:spTree>
    <p:extLst>
      <p:ext uri="{BB962C8B-B14F-4D97-AF65-F5344CB8AC3E}">
        <p14:creationId xmlns:p14="http://schemas.microsoft.com/office/powerpoint/2010/main" val="263366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sz="quarter" idx="1"/>
          </p:nvPr>
        </p:nvSpPr>
        <p:spPr>
          <a:xfrm>
            <a:off x="0" y="1265830"/>
            <a:ext cx="10445086" cy="5592170"/>
          </a:xfrm>
        </p:spPr>
        <p:txBody>
          <a:bodyPr>
            <a:normAutofit lnSpcReduction="10000"/>
          </a:bodyPr>
          <a:lstStyle/>
          <a:p>
            <a:pPr marL="457200" indent="-457200" algn="just">
              <a:buFont typeface="Wingdings" panose="05000000000000000000" pitchFamily="2" charset="2"/>
              <a:buChar char="q"/>
            </a:pPr>
            <a:r>
              <a:rPr lang="en-US" sz="2400" dirty="0" smtClean="0"/>
              <a:t>General</a:t>
            </a:r>
          </a:p>
          <a:p>
            <a:pPr algn="just"/>
            <a:r>
              <a:rPr lang="en-US" sz="2400" dirty="0"/>
              <a:t> </a:t>
            </a:r>
            <a:r>
              <a:rPr lang="en-US" sz="2400" dirty="0" smtClean="0"/>
              <a:t>    </a:t>
            </a:r>
            <a:r>
              <a:rPr lang="en-US" sz="2400" dirty="0"/>
              <a:t>examine carcasses (including musculature, exposed bones, joints, tendon sheaths etc.) to determine any signs of disease or defect. Attention should be paid to bodily condition, efficiency of bleeding, color, condition of serous membranes (pleura and peritoneum), cleanliness and presence of any unusual </a:t>
            </a:r>
            <a:r>
              <a:rPr lang="en-US" sz="2400" dirty="0" err="1" smtClean="0"/>
              <a:t>odours</a:t>
            </a:r>
            <a:endParaRPr lang="en-US" sz="2400" dirty="0"/>
          </a:p>
          <a:p>
            <a:endParaRPr lang="en-US" dirty="0" smtClean="0"/>
          </a:p>
          <a:p>
            <a:pPr marL="342900" indent="-342900" algn="just">
              <a:buFont typeface="Wingdings" panose="05000000000000000000" pitchFamily="2" charset="2"/>
              <a:buChar char="q"/>
            </a:pPr>
            <a:r>
              <a:rPr lang="en-US" sz="2400" dirty="0"/>
              <a:t>Lymph </a:t>
            </a:r>
            <a:r>
              <a:rPr lang="en-US" sz="2400" dirty="0" smtClean="0"/>
              <a:t>nodes</a:t>
            </a:r>
            <a:endParaRPr lang="en-US" sz="2400" dirty="0"/>
          </a:p>
          <a:p>
            <a:pPr marL="1428750" lvl="2" indent="-285750" algn="just">
              <a:buFont typeface="Wingdings" panose="05000000000000000000" pitchFamily="2" charset="2"/>
              <a:buChar char="Ø"/>
            </a:pPr>
            <a:r>
              <a:rPr lang="en-US" sz="1600" dirty="0" smtClean="0"/>
              <a:t>Superficial </a:t>
            </a:r>
            <a:r>
              <a:rPr lang="en-US" sz="1600" dirty="0"/>
              <a:t>inguinal (male</a:t>
            </a:r>
            <a:r>
              <a:rPr lang="en-US" sz="1600" dirty="0" smtClean="0"/>
              <a:t>) </a:t>
            </a:r>
          </a:p>
          <a:p>
            <a:pPr marL="1428750" lvl="2" indent="-285750" algn="just">
              <a:buFont typeface="Wingdings" panose="05000000000000000000" pitchFamily="2" charset="2"/>
              <a:buChar char="Ø"/>
            </a:pPr>
            <a:r>
              <a:rPr lang="en-US" sz="1600" dirty="0" smtClean="0"/>
              <a:t>Palpate </a:t>
            </a:r>
            <a:r>
              <a:rPr lang="en-US" sz="1600" dirty="0" err="1" smtClean="0"/>
              <a:t>Supramammary</a:t>
            </a:r>
            <a:r>
              <a:rPr lang="en-US" sz="1600" dirty="0" smtClean="0"/>
              <a:t> </a:t>
            </a:r>
            <a:r>
              <a:rPr lang="en-US" sz="1600" dirty="0"/>
              <a:t>(female) </a:t>
            </a:r>
            <a:endParaRPr lang="en-US" sz="1600" dirty="0" smtClean="0"/>
          </a:p>
          <a:p>
            <a:pPr marL="1428750" lvl="2" indent="-285750" algn="just">
              <a:buFont typeface="Wingdings" panose="05000000000000000000" pitchFamily="2" charset="2"/>
              <a:buChar char="Ø"/>
            </a:pPr>
            <a:r>
              <a:rPr lang="en-US" sz="1600" dirty="0" smtClean="0"/>
              <a:t>Palpate  External </a:t>
            </a:r>
            <a:r>
              <a:rPr lang="en-US" sz="1600" dirty="0"/>
              <a:t>and internal iliac </a:t>
            </a:r>
            <a:r>
              <a:rPr lang="en-US" sz="1600" dirty="0" smtClean="0"/>
              <a:t>  </a:t>
            </a:r>
          </a:p>
          <a:p>
            <a:pPr marL="1428750" lvl="2" indent="-285750" algn="just">
              <a:buFont typeface="Wingdings" panose="05000000000000000000" pitchFamily="2" charset="2"/>
              <a:buChar char="Ø"/>
            </a:pPr>
            <a:r>
              <a:rPr lang="en-US" sz="1600" dirty="0" smtClean="0"/>
              <a:t>Palpate </a:t>
            </a:r>
            <a:r>
              <a:rPr lang="en-US" sz="1600" dirty="0" err="1" smtClean="0"/>
              <a:t>Prepectoral</a:t>
            </a:r>
            <a:r>
              <a:rPr lang="en-US" sz="1600" dirty="0" smtClean="0"/>
              <a:t>    </a:t>
            </a:r>
          </a:p>
          <a:p>
            <a:pPr marL="1428750" lvl="2" indent="-285750" algn="just">
              <a:buFont typeface="Wingdings" panose="05000000000000000000" pitchFamily="2" charset="2"/>
              <a:buChar char="Ø"/>
            </a:pPr>
            <a:r>
              <a:rPr lang="en-US" sz="1600" dirty="0" smtClean="0"/>
              <a:t>Palpate </a:t>
            </a:r>
            <a:r>
              <a:rPr lang="en-US" sz="1600" dirty="0"/>
              <a:t>Popliteal </a:t>
            </a:r>
            <a:r>
              <a:rPr lang="en-US" sz="1600" dirty="0" smtClean="0"/>
              <a:t> </a:t>
            </a:r>
          </a:p>
          <a:p>
            <a:pPr marL="1428750" lvl="2" indent="-285750" algn="just">
              <a:buFont typeface="Wingdings" panose="05000000000000000000" pitchFamily="2" charset="2"/>
              <a:buChar char="Ø"/>
            </a:pPr>
            <a:r>
              <a:rPr lang="en-US" sz="1600" dirty="0" smtClean="0"/>
              <a:t>Palpate </a:t>
            </a:r>
            <a:r>
              <a:rPr lang="en-US" sz="1600" dirty="0"/>
              <a:t>(only </a:t>
            </a:r>
            <a:r>
              <a:rPr lang="en-US" sz="1600" dirty="0" smtClean="0"/>
              <a:t>sheep/goats </a:t>
            </a:r>
            <a:r>
              <a:rPr lang="en-US" sz="1600" dirty="0"/>
              <a:t>and game/antelope) Renal </a:t>
            </a:r>
            <a:r>
              <a:rPr lang="en-US" sz="1600" dirty="0" smtClean="0"/>
              <a:t> </a:t>
            </a:r>
          </a:p>
          <a:p>
            <a:pPr marL="1428750" lvl="2" indent="-285750" algn="just">
              <a:buFont typeface="Wingdings" panose="05000000000000000000" pitchFamily="2" charset="2"/>
              <a:buChar char="Ø"/>
            </a:pPr>
            <a:r>
              <a:rPr lang="en-US" sz="1600" dirty="0" smtClean="0"/>
              <a:t>Palpate </a:t>
            </a:r>
            <a:r>
              <a:rPr lang="en-US" sz="1600" dirty="0"/>
              <a:t>(cattle, horses, pigs) or incise if diseases </a:t>
            </a:r>
            <a:r>
              <a:rPr lang="en-US" sz="1600" dirty="0" smtClean="0"/>
              <a:t>is suspected.</a:t>
            </a:r>
          </a:p>
          <a:p>
            <a:pPr lvl="2" indent="0" algn="just">
              <a:buNone/>
            </a:pPr>
            <a:r>
              <a:rPr lang="en-US" sz="1600" dirty="0" smtClean="0"/>
              <a:t>    </a:t>
            </a:r>
            <a:r>
              <a:rPr lang="en-US" sz="1600" dirty="0" err="1" smtClean="0"/>
              <a:t>Prescapular</a:t>
            </a:r>
            <a:r>
              <a:rPr lang="en-US" sz="1600" dirty="0" smtClean="0"/>
              <a:t> &amp;</a:t>
            </a:r>
            <a:r>
              <a:rPr lang="en-US" sz="1600" dirty="0" err="1" smtClean="0"/>
              <a:t>prefemoral</a:t>
            </a:r>
            <a:r>
              <a:rPr lang="en-US" sz="1600" dirty="0" smtClean="0"/>
              <a:t>  </a:t>
            </a:r>
            <a:r>
              <a:rPr lang="en-US" sz="1600" dirty="0"/>
              <a:t>Palpate (only sheep and goats</a:t>
            </a:r>
            <a:r>
              <a:rPr lang="en-US" sz="1600" dirty="0" smtClean="0"/>
              <a:t>)</a:t>
            </a:r>
          </a:p>
          <a:p>
            <a:pPr algn="just"/>
            <a:r>
              <a:rPr lang="en-US" sz="1800" dirty="0" smtClean="0"/>
              <a:t> </a:t>
            </a:r>
            <a:endParaRPr lang="en-US" sz="1800" dirty="0"/>
          </a:p>
        </p:txBody>
      </p:sp>
      <p:sp>
        <p:nvSpPr>
          <p:cNvPr id="3" name="عنوان 2"/>
          <p:cNvSpPr>
            <a:spLocks noGrp="1"/>
          </p:cNvSpPr>
          <p:nvPr>
            <p:ph type="ctrTitle" sz="quarter"/>
          </p:nvPr>
        </p:nvSpPr>
        <p:spPr>
          <a:xfrm>
            <a:off x="805218" y="0"/>
            <a:ext cx="10363200" cy="1064525"/>
          </a:xfrm>
        </p:spPr>
        <p:txBody>
          <a:bodyPr>
            <a:normAutofit/>
          </a:bodyPr>
          <a:lstStyle/>
          <a:p>
            <a:r>
              <a:rPr lang="en-US" dirty="0" smtClean="0">
                <a:effectLst/>
              </a:rPr>
              <a:t>Carcass Examine</a:t>
            </a:r>
            <a:endParaRPr lang="en-US" dirty="0">
              <a:effectLst/>
            </a:endParaRPr>
          </a:p>
        </p:txBody>
      </p:sp>
    </p:spTree>
    <p:extLst>
      <p:ext uri="{BB962C8B-B14F-4D97-AF65-F5344CB8AC3E}">
        <p14:creationId xmlns:p14="http://schemas.microsoft.com/office/powerpoint/2010/main" val="87440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5328"/>
            <a:ext cx="12191999" cy="6863328"/>
          </a:xfrm>
          <a:prstGeom prst="rect">
            <a:avLst/>
          </a:prstGeom>
        </p:spPr>
      </p:pic>
    </p:spTree>
    <p:extLst>
      <p:ext uri="{BB962C8B-B14F-4D97-AF65-F5344CB8AC3E}">
        <p14:creationId xmlns:p14="http://schemas.microsoft.com/office/powerpoint/2010/main" val="297444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sz="quarter" idx="1"/>
          </p:nvPr>
        </p:nvSpPr>
        <p:spPr>
          <a:xfrm>
            <a:off x="0" y="1337481"/>
            <a:ext cx="12192000" cy="4790363"/>
          </a:xfrm>
        </p:spPr>
        <p:txBody>
          <a:bodyPr/>
          <a:lstStyle/>
          <a:p>
            <a:pPr marL="457200" indent="-457200" algn="just">
              <a:buFont typeface="Wingdings" panose="05000000000000000000" pitchFamily="2" charset="2"/>
              <a:buChar char="q"/>
            </a:pPr>
            <a:r>
              <a:rPr lang="en-US" dirty="0" smtClean="0"/>
              <a:t>Localized conditions</a:t>
            </a:r>
          </a:p>
          <a:p>
            <a:pPr algn="just"/>
            <a:r>
              <a:rPr lang="en-US" sz="2400" dirty="0" smtClean="0"/>
              <a:t>Trimming or condemnation may involve:</a:t>
            </a:r>
          </a:p>
          <a:p>
            <a:pPr marL="457200" indent="-457200" algn="just">
              <a:buFont typeface="Wingdings" panose="05000000000000000000" pitchFamily="2" charset="2"/>
              <a:buChar char="Ø"/>
            </a:pPr>
            <a:r>
              <a:rPr lang="en-US" sz="2400" dirty="0" smtClean="0"/>
              <a:t>Any portion of a carcass or a carcass that is abnormal or diseased</a:t>
            </a:r>
          </a:p>
          <a:p>
            <a:pPr marL="457200" indent="-457200" algn="just">
              <a:buFont typeface="Wingdings" panose="05000000000000000000" pitchFamily="2" charset="2"/>
              <a:buChar char="Ø"/>
            </a:pPr>
            <a:r>
              <a:rPr lang="en-US" sz="2400" dirty="0" smtClean="0"/>
              <a:t>Any portion of a carcass  affected with a condition that may present a hazard to human health</a:t>
            </a:r>
          </a:p>
          <a:p>
            <a:pPr marL="457200" indent="-457200" algn="just">
              <a:buFont typeface="Wingdings" panose="05000000000000000000" pitchFamily="2" charset="2"/>
              <a:buChar char="Ø"/>
            </a:pPr>
            <a:r>
              <a:rPr lang="en-US" sz="2400" dirty="0" smtClean="0"/>
              <a:t>Any portion of a carcass or a carcass that may be repulsive to the consumer </a:t>
            </a:r>
          </a:p>
          <a:p>
            <a:pPr marL="457200" indent="-457200" algn="just">
              <a:buFont typeface="Wingdings" panose="05000000000000000000" pitchFamily="2" charset="2"/>
              <a:buChar char="Ø"/>
            </a:pPr>
            <a:endParaRPr lang="en-US" sz="2400" dirty="0" smtClean="0"/>
          </a:p>
          <a:p>
            <a:pPr marL="457200" indent="-457200" algn="just">
              <a:buFont typeface="Wingdings" panose="05000000000000000000" pitchFamily="2" charset="2"/>
              <a:buChar char="q"/>
            </a:pPr>
            <a:r>
              <a:rPr lang="en-US" dirty="0"/>
              <a:t>Generalized lesions usually require more severe judgment than localized lesions</a:t>
            </a:r>
          </a:p>
          <a:p>
            <a:pPr marL="457200" indent="-457200" algn="just">
              <a:buFont typeface="Wingdings" panose="05000000000000000000" pitchFamily="2" charset="2"/>
              <a:buChar char="Ø"/>
            </a:pPr>
            <a:endParaRPr lang="en-US" dirty="0" smtClean="0"/>
          </a:p>
          <a:p>
            <a:endParaRPr lang="en-US" dirty="0"/>
          </a:p>
        </p:txBody>
      </p:sp>
      <p:sp>
        <p:nvSpPr>
          <p:cNvPr id="3" name="عنوان 2"/>
          <p:cNvSpPr>
            <a:spLocks noGrp="1"/>
          </p:cNvSpPr>
          <p:nvPr>
            <p:ph type="ctrTitle" sz="quarter"/>
          </p:nvPr>
        </p:nvSpPr>
        <p:spPr>
          <a:xfrm>
            <a:off x="914400" y="0"/>
            <a:ext cx="10363200" cy="1736725"/>
          </a:xfrm>
        </p:spPr>
        <p:txBody>
          <a:bodyPr/>
          <a:lstStyle/>
          <a:p>
            <a:r>
              <a:rPr lang="en-US" dirty="0"/>
              <a:t>Carcass </a:t>
            </a:r>
            <a:r>
              <a:rPr lang="en-US" dirty="0" smtClean="0"/>
              <a:t>judgment</a:t>
            </a:r>
            <a:r>
              <a:rPr lang="en-US" dirty="0"/>
              <a:t/>
            </a:r>
            <a:br>
              <a:rPr lang="en-US" dirty="0"/>
            </a:br>
            <a:endParaRPr lang="en-US" dirty="0"/>
          </a:p>
        </p:txBody>
      </p:sp>
    </p:spTree>
    <p:extLst>
      <p:ext uri="{BB962C8B-B14F-4D97-AF65-F5344CB8AC3E}">
        <p14:creationId xmlns:p14="http://schemas.microsoft.com/office/powerpoint/2010/main" val="1557906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5100"/>
              <a:t>Quality Grading</a:t>
            </a:r>
          </a:p>
        </p:txBody>
      </p:sp>
      <p:sp>
        <p:nvSpPr>
          <p:cNvPr id="45059" name="Rectangle 3"/>
          <p:cNvSpPr>
            <a:spLocks noGrp="1" noChangeArrowheads="1"/>
          </p:cNvSpPr>
          <p:nvPr>
            <p:ph idx="1"/>
          </p:nvPr>
        </p:nvSpPr>
        <p:spPr/>
        <p:txBody>
          <a:bodyPr>
            <a:normAutofit/>
          </a:bodyPr>
          <a:lstStyle/>
          <a:p>
            <a:pPr eaLnBrk="1" hangingPunct="1"/>
            <a:r>
              <a:rPr lang="en-US" sz="4500"/>
              <a:t>Maturity</a:t>
            </a:r>
          </a:p>
          <a:p>
            <a:pPr lvl="2" eaLnBrk="1" hangingPunct="1"/>
            <a:r>
              <a:rPr lang="en-US" sz="3700"/>
              <a:t>Bone development</a:t>
            </a:r>
          </a:p>
          <a:p>
            <a:pPr lvl="2" eaLnBrk="1" hangingPunct="1"/>
            <a:r>
              <a:rPr lang="en-US" sz="3700"/>
              <a:t>Button formation (ossification)</a:t>
            </a:r>
          </a:p>
          <a:p>
            <a:pPr lvl="2" eaLnBrk="1" hangingPunct="1"/>
            <a:r>
              <a:rPr lang="en-US" sz="3700"/>
              <a:t>Whiter and flatter rib bones</a:t>
            </a:r>
          </a:p>
          <a:p>
            <a:pPr lvl="2" eaLnBrk="1" hangingPunct="1"/>
            <a:r>
              <a:rPr lang="en-US" sz="3700"/>
              <a:t>A (youngest) -------E (oldest)</a:t>
            </a:r>
          </a:p>
        </p:txBody>
      </p:sp>
    </p:spTree>
    <p:extLst>
      <p:ext uri="{BB962C8B-B14F-4D97-AF65-F5344CB8AC3E}">
        <p14:creationId xmlns:p14="http://schemas.microsoft.com/office/powerpoint/2010/main" val="35681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in)">
                                      <p:cBhvr>
                                        <p:cTn id="7" dur="500"/>
                                        <p:tgtEl>
                                          <p:spTgt spid="4505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box(in)">
                                      <p:cBhvr>
                                        <p:cTn id="10" dur="500"/>
                                        <p:tgtEl>
                                          <p:spTgt spid="4505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box(in)">
                                      <p:cBhvr>
                                        <p:cTn id="13" dur="500"/>
                                        <p:tgtEl>
                                          <p:spTgt spid="4505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box(in)">
                                      <p:cBhvr>
                                        <p:cTn id="16" dur="500"/>
                                        <p:tgtEl>
                                          <p:spTgt spid="45059">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box(in)">
                                      <p:cBhvr>
                                        <p:cTn id="19"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Appearance of Ribs</a:t>
            </a:r>
          </a:p>
        </p:txBody>
      </p:sp>
      <p:sp>
        <p:nvSpPr>
          <p:cNvPr id="89091" name="Rectangle 3"/>
          <p:cNvSpPr>
            <a:spLocks noGrp="1" noChangeArrowheads="1"/>
          </p:cNvSpPr>
          <p:nvPr>
            <p:ph idx="1"/>
          </p:nvPr>
        </p:nvSpPr>
        <p:spPr/>
        <p:txBody>
          <a:bodyPr/>
          <a:lstStyle/>
          <a:p>
            <a:pPr eaLnBrk="1" hangingPunct="1"/>
            <a:r>
              <a:rPr lang="en-US" sz="4000" dirty="0"/>
              <a:t>A- Narrow and oval </a:t>
            </a:r>
          </a:p>
          <a:p>
            <a:pPr eaLnBrk="1" hangingPunct="1"/>
            <a:r>
              <a:rPr lang="en-US" sz="4000" dirty="0"/>
              <a:t>B- Slightly wide and slightly flat </a:t>
            </a:r>
          </a:p>
          <a:p>
            <a:pPr eaLnBrk="1" hangingPunct="1"/>
            <a:r>
              <a:rPr lang="en-US" sz="4000" dirty="0"/>
              <a:t>C- Slightly wide and moderately </a:t>
            </a:r>
          </a:p>
          <a:p>
            <a:pPr eaLnBrk="1" hangingPunct="1">
              <a:buFont typeface="Wingdings" panose="05000000000000000000" pitchFamily="2" charset="2"/>
              <a:buNone/>
            </a:pPr>
            <a:r>
              <a:rPr lang="en-US" sz="4000" dirty="0"/>
              <a:t>		flat </a:t>
            </a:r>
          </a:p>
          <a:p>
            <a:pPr eaLnBrk="1" hangingPunct="1"/>
            <a:r>
              <a:rPr lang="en-US" sz="4000" dirty="0"/>
              <a:t>D- Moderately wide and flat </a:t>
            </a:r>
          </a:p>
          <a:p>
            <a:pPr eaLnBrk="1" hangingPunct="1"/>
            <a:r>
              <a:rPr lang="en-US" sz="4000" dirty="0"/>
              <a:t>E- Wide and flat </a:t>
            </a:r>
          </a:p>
        </p:txBody>
      </p:sp>
    </p:spTree>
    <p:extLst>
      <p:ext uri="{BB962C8B-B14F-4D97-AF65-F5344CB8AC3E}">
        <p14:creationId xmlns:p14="http://schemas.microsoft.com/office/powerpoint/2010/main" val="318708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lstStyle/>
          <a:p>
            <a:pPr eaLnBrk="1" hangingPunct="1"/>
            <a:r>
              <a:rPr lang="en-US" smtClean="0"/>
              <a:t>Maturity cont</a:t>
            </a:r>
            <a:r>
              <a:rPr lang="ja-JP" altLang="en-US" smtClean="0"/>
              <a:t>’</a:t>
            </a:r>
            <a:r>
              <a:rPr lang="en-US" altLang="ja-JP" smtClean="0"/>
              <a:t>d.</a:t>
            </a:r>
            <a:endParaRPr lang="en-US" smtClean="0"/>
          </a:p>
        </p:txBody>
      </p:sp>
      <p:sp>
        <p:nvSpPr>
          <p:cNvPr id="87045" name="Rectangle 5"/>
          <p:cNvSpPr>
            <a:spLocks noGrp="1" noChangeArrowheads="1"/>
          </p:cNvSpPr>
          <p:nvPr>
            <p:ph sz="half" idx="1"/>
          </p:nvPr>
        </p:nvSpPr>
        <p:spPr/>
        <p:txBody>
          <a:bodyPr>
            <a:normAutofit/>
          </a:bodyPr>
          <a:lstStyle/>
          <a:p>
            <a:pPr eaLnBrk="1" hangingPunct="1">
              <a:lnSpc>
                <a:spcPct val="90000"/>
              </a:lnSpc>
            </a:pPr>
            <a:r>
              <a:rPr lang="en-US" sz="5000"/>
              <a:t>A</a:t>
            </a:r>
          </a:p>
          <a:p>
            <a:pPr eaLnBrk="1" hangingPunct="1">
              <a:lnSpc>
                <a:spcPct val="90000"/>
              </a:lnSpc>
            </a:pPr>
            <a:r>
              <a:rPr lang="en-US" sz="5000"/>
              <a:t>B</a:t>
            </a:r>
          </a:p>
          <a:p>
            <a:pPr eaLnBrk="1" hangingPunct="1">
              <a:lnSpc>
                <a:spcPct val="90000"/>
              </a:lnSpc>
            </a:pPr>
            <a:r>
              <a:rPr lang="en-US" sz="5000"/>
              <a:t>C</a:t>
            </a:r>
          </a:p>
          <a:p>
            <a:pPr eaLnBrk="1" hangingPunct="1">
              <a:lnSpc>
                <a:spcPct val="90000"/>
              </a:lnSpc>
            </a:pPr>
            <a:r>
              <a:rPr lang="en-US" sz="5000"/>
              <a:t>D</a:t>
            </a:r>
          </a:p>
          <a:p>
            <a:pPr eaLnBrk="1" hangingPunct="1">
              <a:lnSpc>
                <a:spcPct val="90000"/>
              </a:lnSpc>
            </a:pPr>
            <a:r>
              <a:rPr lang="en-US" sz="5000"/>
              <a:t>E</a:t>
            </a:r>
          </a:p>
        </p:txBody>
      </p:sp>
      <p:sp>
        <p:nvSpPr>
          <p:cNvPr id="87046" name="Rectangle 6"/>
          <p:cNvSpPr>
            <a:spLocks noGrp="1" noChangeArrowheads="1"/>
          </p:cNvSpPr>
          <p:nvPr>
            <p:ph sz="half" idx="2"/>
          </p:nvPr>
        </p:nvSpPr>
        <p:spPr/>
        <p:txBody>
          <a:bodyPr>
            <a:normAutofit/>
          </a:bodyPr>
          <a:lstStyle/>
          <a:p>
            <a:pPr eaLnBrk="1" hangingPunct="1">
              <a:lnSpc>
                <a:spcPct val="90000"/>
              </a:lnSpc>
            </a:pPr>
            <a:r>
              <a:rPr lang="en-US" sz="4000"/>
              <a:t>9-30 months</a:t>
            </a:r>
          </a:p>
          <a:p>
            <a:pPr eaLnBrk="1" hangingPunct="1">
              <a:lnSpc>
                <a:spcPct val="90000"/>
              </a:lnSpc>
            </a:pPr>
            <a:r>
              <a:rPr lang="en-US" sz="4000"/>
              <a:t>30-42 months</a:t>
            </a:r>
          </a:p>
          <a:p>
            <a:pPr eaLnBrk="1" hangingPunct="1">
              <a:lnSpc>
                <a:spcPct val="90000"/>
              </a:lnSpc>
            </a:pPr>
            <a:r>
              <a:rPr lang="en-US" sz="4000"/>
              <a:t>42-72 months</a:t>
            </a:r>
          </a:p>
          <a:p>
            <a:pPr eaLnBrk="1" hangingPunct="1">
              <a:lnSpc>
                <a:spcPct val="90000"/>
              </a:lnSpc>
            </a:pPr>
            <a:r>
              <a:rPr lang="en-US" sz="4000"/>
              <a:t>72-96 months</a:t>
            </a:r>
          </a:p>
          <a:p>
            <a:pPr eaLnBrk="1" hangingPunct="1">
              <a:lnSpc>
                <a:spcPct val="90000"/>
              </a:lnSpc>
            </a:pPr>
            <a:r>
              <a:rPr lang="en-US" sz="4000"/>
              <a:t>&gt; 96 months</a:t>
            </a:r>
          </a:p>
        </p:txBody>
      </p:sp>
      <p:sp>
        <p:nvSpPr>
          <p:cNvPr id="57348" name="Line 7"/>
          <p:cNvSpPr>
            <a:spLocks noChangeShapeType="1"/>
          </p:cNvSpPr>
          <p:nvPr/>
        </p:nvSpPr>
        <p:spPr bwMode="auto">
          <a:xfrm>
            <a:off x="2933700" y="2131325"/>
            <a:ext cx="2895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a typeface="MS PGothic" panose="020B0600070205080204" pitchFamily="34" charset="-128"/>
            </a:endParaRPr>
          </a:p>
        </p:txBody>
      </p:sp>
      <p:sp>
        <p:nvSpPr>
          <p:cNvPr id="57349" name="Line 8"/>
          <p:cNvSpPr>
            <a:spLocks noChangeShapeType="1"/>
          </p:cNvSpPr>
          <p:nvPr/>
        </p:nvSpPr>
        <p:spPr bwMode="auto">
          <a:xfrm flipV="1">
            <a:off x="2819400" y="2767701"/>
            <a:ext cx="3124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a typeface="MS PGothic" panose="020B0600070205080204" pitchFamily="34" charset="-128"/>
            </a:endParaRPr>
          </a:p>
        </p:txBody>
      </p:sp>
      <p:sp>
        <p:nvSpPr>
          <p:cNvPr id="57350" name="Line 9"/>
          <p:cNvSpPr>
            <a:spLocks noChangeShapeType="1"/>
          </p:cNvSpPr>
          <p:nvPr/>
        </p:nvSpPr>
        <p:spPr bwMode="auto">
          <a:xfrm flipV="1">
            <a:off x="2857500" y="3556476"/>
            <a:ext cx="2971800" cy="318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a typeface="MS PGothic" panose="020B0600070205080204" pitchFamily="34" charset="-128"/>
            </a:endParaRPr>
          </a:p>
        </p:txBody>
      </p:sp>
      <p:sp>
        <p:nvSpPr>
          <p:cNvPr id="57351" name="Line 10"/>
          <p:cNvSpPr>
            <a:spLocks noChangeShapeType="1"/>
          </p:cNvSpPr>
          <p:nvPr/>
        </p:nvSpPr>
        <p:spPr bwMode="auto">
          <a:xfrm flipV="1">
            <a:off x="2857500" y="4153066"/>
            <a:ext cx="2895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a typeface="MS PGothic" panose="020B0600070205080204" pitchFamily="34" charset="-128"/>
            </a:endParaRPr>
          </a:p>
        </p:txBody>
      </p:sp>
      <p:sp>
        <p:nvSpPr>
          <p:cNvPr id="57352" name="Line 11"/>
          <p:cNvSpPr>
            <a:spLocks noChangeShapeType="1"/>
          </p:cNvSpPr>
          <p:nvPr/>
        </p:nvSpPr>
        <p:spPr bwMode="auto">
          <a:xfrm flipV="1">
            <a:off x="2857500" y="4876303"/>
            <a:ext cx="2895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a typeface="MS PGothic" panose="020B0600070205080204" pitchFamily="34" charset="-128"/>
            </a:endParaRPr>
          </a:p>
        </p:txBody>
      </p:sp>
    </p:spTree>
    <p:extLst>
      <p:ext uri="{BB962C8B-B14F-4D97-AF65-F5344CB8AC3E}">
        <p14:creationId xmlns:p14="http://schemas.microsoft.com/office/powerpoint/2010/main" val="1157450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600" b="1" dirty="0"/>
              <a:t>There are 8 primal cuts according to the National Livestock and Meat Board</a:t>
            </a:r>
          </a:p>
        </p:txBody>
      </p:sp>
      <p:sp>
        <p:nvSpPr>
          <p:cNvPr id="22531" name="Rectangle 3"/>
          <p:cNvSpPr>
            <a:spLocks noGrp="1" noChangeArrowheads="1"/>
          </p:cNvSpPr>
          <p:nvPr>
            <p:ph idx="1"/>
          </p:nvPr>
        </p:nvSpPr>
        <p:spPr/>
        <p:txBody>
          <a:bodyPr/>
          <a:lstStyle/>
          <a:p>
            <a:pPr eaLnBrk="1" hangingPunct="1">
              <a:lnSpc>
                <a:spcPct val="90000"/>
              </a:lnSpc>
            </a:pPr>
            <a:r>
              <a:rPr lang="en-US" b="1" dirty="0" smtClean="0"/>
              <a:t>Eight Primal Cuts of Beef:</a:t>
            </a:r>
            <a:endParaRPr lang="en-US" dirty="0" smtClean="0"/>
          </a:p>
          <a:p>
            <a:pPr lvl="1" eaLnBrk="1" hangingPunct="1">
              <a:lnSpc>
                <a:spcPct val="90000"/>
              </a:lnSpc>
            </a:pPr>
            <a:r>
              <a:rPr lang="en-US" dirty="0" smtClean="0"/>
              <a:t>chuck</a:t>
            </a:r>
          </a:p>
          <a:p>
            <a:pPr lvl="1" eaLnBrk="1" hangingPunct="1">
              <a:lnSpc>
                <a:spcPct val="90000"/>
              </a:lnSpc>
            </a:pPr>
            <a:r>
              <a:rPr lang="en-US" dirty="0" smtClean="0"/>
              <a:t>rib</a:t>
            </a:r>
          </a:p>
          <a:p>
            <a:pPr lvl="1" eaLnBrk="1" hangingPunct="1">
              <a:lnSpc>
                <a:spcPct val="90000"/>
              </a:lnSpc>
            </a:pPr>
            <a:r>
              <a:rPr lang="en-US" dirty="0" smtClean="0"/>
              <a:t>short loin</a:t>
            </a:r>
          </a:p>
          <a:p>
            <a:pPr lvl="1" eaLnBrk="1" hangingPunct="1">
              <a:lnSpc>
                <a:spcPct val="90000"/>
              </a:lnSpc>
            </a:pPr>
            <a:r>
              <a:rPr lang="en-US" dirty="0" smtClean="0"/>
              <a:t>sirloin</a:t>
            </a:r>
          </a:p>
          <a:p>
            <a:pPr lvl="1" eaLnBrk="1" hangingPunct="1">
              <a:lnSpc>
                <a:spcPct val="90000"/>
              </a:lnSpc>
            </a:pPr>
            <a:r>
              <a:rPr lang="en-US" dirty="0" smtClean="0"/>
              <a:t>round</a:t>
            </a:r>
          </a:p>
          <a:p>
            <a:pPr lvl="1" eaLnBrk="1" hangingPunct="1">
              <a:lnSpc>
                <a:spcPct val="90000"/>
              </a:lnSpc>
            </a:pPr>
            <a:r>
              <a:rPr lang="en-US" dirty="0" smtClean="0"/>
              <a:t>brisket/shank</a:t>
            </a:r>
          </a:p>
          <a:p>
            <a:pPr lvl="1" eaLnBrk="1" hangingPunct="1">
              <a:lnSpc>
                <a:spcPct val="90000"/>
              </a:lnSpc>
            </a:pPr>
            <a:r>
              <a:rPr lang="en-US" dirty="0" smtClean="0"/>
              <a:t>short plate</a:t>
            </a:r>
          </a:p>
          <a:p>
            <a:pPr lvl="1" eaLnBrk="1" hangingPunct="1">
              <a:lnSpc>
                <a:spcPct val="90000"/>
              </a:lnSpc>
            </a:pPr>
            <a:r>
              <a:rPr lang="en-US" dirty="0" smtClean="0"/>
              <a:t>flank</a:t>
            </a:r>
          </a:p>
          <a:p>
            <a:pPr eaLnBrk="1" hangingPunct="1">
              <a:lnSpc>
                <a:spcPct val="90000"/>
              </a:lnSpc>
              <a:buFont typeface="Wingdings" panose="05000000000000000000" pitchFamily="2" charset="2"/>
              <a:buNone/>
            </a:pPr>
            <a:endParaRPr lang="en-US" dirty="0" smtClean="0"/>
          </a:p>
        </p:txBody>
      </p:sp>
    </p:spTree>
    <p:extLst>
      <p:ext uri="{BB962C8B-B14F-4D97-AF65-F5344CB8AC3E}">
        <p14:creationId xmlns:p14="http://schemas.microsoft.com/office/powerpoint/2010/main" val="3155895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TotalTime>
  <Words>757</Words>
  <Application>Microsoft Office PowerPoint</Application>
  <PresentationFormat>شاشة عريضة</PresentationFormat>
  <Paragraphs>103</Paragraphs>
  <Slides>12</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ＭＳ Ｐゴシック</vt:lpstr>
      <vt:lpstr>ＭＳ Ｐゴシック</vt:lpstr>
      <vt:lpstr>Arial</vt:lpstr>
      <vt:lpstr>Calibri</vt:lpstr>
      <vt:lpstr>Tahoma</vt:lpstr>
      <vt:lpstr>Times New Roman</vt:lpstr>
      <vt:lpstr>Wingdings</vt:lpstr>
      <vt:lpstr>1_Slit</vt:lpstr>
      <vt:lpstr>Types of Meat</vt:lpstr>
      <vt:lpstr>Postmortem inspection </vt:lpstr>
      <vt:lpstr>Carcass Examine</vt:lpstr>
      <vt:lpstr>عرض تقديمي في PowerPoint</vt:lpstr>
      <vt:lpstr>Carcass judgment </vt:lpstr>
      <vt:lpstr>Quality Grading</vt:lpstr>
      <vt:lpstr>Appearance of Ribs</vt:lpstr>
      <vt:lpstr>Maturity cont’d.</vt:lpstr>
      <vt:lpstr>There are 8 primal cuts according to the National Livestock and Meat Board</vt:lpstr>
      <vt:lpstr>Muscle composition  Why some cuts tender and some are tough.</vt:lpstr>
      <vt:lpstr>How can you tell a tender cut from a tough one before cooking?</vt:lpstr>
      <vt:lpstr>Types of Inspection and Tags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aqeel alrumayd</dc:creator>
  <cp:lastModifiedBy>aqeel alrumayd</cp:lastModifiedBy>
  <cp:revision>27</cp:revision>
  <dcterms:created xsi:type="dcterms:W3CDTF">2018-10-04T05:55:10Z</dcterms:created>
  <dcterms:modified xsi:type="dcterms:W3CDTF">2018-11-10T16:13:08Z</dcterms:modified>
</cp:coreProperties>
</file>